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7" r:id="rId6"/>
    <p:sldId id="270" r:id="rId7"/>
    <p:sldId id="258" r:id="rId8"/>
    <p:sldId id="268" r:id="rId9"/>
    <p:sldId id="259" r:id="rId10"/>
    <p:sldId id="267" r:id="rId11"/>
    <p:sldId id="265" r:id="rId12"/>
    <p:sldId id="272" r:id="rId13"/>
    <p:sldId id="261" r:id="rId14"/>
    <p:sldId id="276" r:id="rId15"/>
    <p:sldId id="273" r:id="rId16"/>
    <p:sldId id="269" r:id="rId17"/>
    <p:sldId id="274" r:id="rId18"/>
    <p:sldId id="275" r:id="rId19"/>
    <p:sldId id="27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 autoAdjust="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outlineViewPr>
    <p:cViewPr>
      <p:scale>
        <a:sx n="33" d="100"/>
        <a:sy n="33" d="100"/>
      </p:scale>
      <p:origin x="0" y="-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65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10407F-191D-44EC-A3C5-69647440BFC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F2A1D3E-E19F-455D-859F-C40136366B3D}">
      <dgm:prSet custT="1"/>
      <dgm:spPr/>
      <dgm:t>
        <a:bodyPr/>
        <a:lstStyle/>
        <a:p>
          <a:r>
            <a:rPr lang="en-US" sz="2000" dirty="0">
              <a:latin typeface="+mn-lt"/>
              <a:cs typeface="Times New Roman" panose="02020603050405020304" pitchFamily="18" charset="0"/>
            </a:rPr>
            <a:t>Constant vigilance,</a:t>
          </a:r>
        </a:p>
        <a:p>
          <a:r>
            <a:rPr lang="en-US" sz="2000" dirty="0">
              <a:latin typeface="+mn-lt"/>
              <a:cs typeface="Times New Roman" panose="02020603050405020304" pitchFamily="18" charset="0"/>
            </a:rPr>
            <a:t>lack of sleep, </a:t>
          </a:r>
        </a:p>
        <a:p>
          <a:r>
            <a:rPr lang="en-US" sz="2000" dirty="0">
              <a:latin typeface="+mn-lt"/>
              <a:cs typeface="Times New Roman" panose="02020603050405020304" pitchFamily="18" charset="0"/>
            </a:rPr>
            <a:t>and eloping</a:t>
          </a:r>
        </a:p>
      </dgm:t>
    </dgm:pt>
    <dgm:pt modelId="{D2DA1E0C-46CA-43FE-AD0E-1FF5A487E9EC}" type="parTrans" cxnId="{2DD1656A-1B48-4AFC-A65D-081443F407D0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D34FF2C9-9A85-4762-AD7F-0FD4259109E1}" type="sibTrans" cxnId="{2DD1656A-1B48-4AFC-A65D-081443F407D0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4A266DF3-F699-481D-952B-06E94865913D}">
      <dgm:prSet custT="1"/>
      <dgm:spPr/>
      <dgm:t>
        <a:bodyPr/>
        <a:lstStyle/>
        <a:p>
          <a:r>
            <a:rPr lang="en-US" sz="2000" dirty="0">
              <a:latin typeface="+mn-lt"/>
              <a:cs typeface="Times New Roman" panose="02020603050405020304" pitchFamily="18" charset="0"/>
            </a:rPr>
            <a:t>Managing behaviors</a:t>
          </a:r>
        </a:p>
        <a:p>
          <a:r>
            <a:rPr lang="en-US" sz="2000" dirty="0">
              <a:latin typeface="+mn-lt"/>
              <a:cs typeface="Times New Roman" panose="02020603050405020304" pitchFamily="18" charset="0"/>
            </a:rPr>
            <a:t>and </a:t>
          </a:r>
        </a:p>
        <a:p>
          <a:r>
            <a:rPr lang="en-US" sz="2000" dirty="0">
              <a:latin typeface="+mn-lt"/>
              <a:cs typeface="Times New Roman" panose="02020603050405020304" pitchFamily="18" charset="0"/>
            </a:rPr>
            <a:t>keeping everyone safe</a:t>
          </a:r>
        </a:p>
      </dgm:t>
    </dgm:pt>
    <dgm:pt modelId="{59FC4C72-0240-44CF-8C29-7E4727E8C7E6}" type="parTrans" cxnId="{40A842E7-7BD1-4C4C-BC2D-27ADB1F124AC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E43F7441-9245-4528-B8F7-2C400412818E}" type="sibTrans" cxnId="{40A842E7-7BD1-4C4C-BC2D-27ADB1F124AC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01C95085-4C2D-4356-A570-C83CCEF090EE}">
      <dgm:prSet custT="1"/>
      <dgm:spPr/>
      <dgm:t>
        <a:bodyPr/>
        <a:lstStyle/>
        <a:p>
          <a:r>
            <a:rPr lang="en-US" sz="2000" dirty="0">
              <a:latin typeface="+mn-lt"/>
              <a:cs typeface="Times New Roman" panose="02020603050405020304" pitchFamily="18" charset="0"/>
            </a:rPr>
            <a:t>Appointments, </a:t>
          </a:r>
        </a:p>
        <a:p>
          <a:r>
            <a:rPr lang="en-US" sz="2000" dirty="0">
              <a:latin typeface="+mn-lt"/>
              <a:cs typeface="Times New Roman" panose="02020603050405020304" pitchFamily="18" charset="0"/>
            </a:rPr>
            <a:t>therapies</a:t>
          </a:r>
        </a:p>
        <a:p>
          <a:r>
            <a:rPr lang="en-US" sz="2000" dirty="0">
              <a:latin typeface="+mn-lt"/>
              <a:cs typeface="Times New Roman" panose="02020603050405020304" pitchFamily="18" charset="0"/>
            </a:rPr>
            <a:t>and </a:t>
          </a:r>
        </a:p>
        <a:p>
          <a:r>
            <a:rPr lang="en-US" sz="2000" dirty="0">
              <a:latin typeface="+mn-lt"/>
              <a:cs typeface="Times New Roman" panose="02020603050405020304" pitchFamily="18" charset="0"/>
            </a:rPr>
            <a:t>medications </a:t>
          </a:r>
        </a:p>
      </dgm:t>
    </dgm:pt>
    <dgm:pt modelId="{1A37DCC7-773C-40E2-8E5C-227CCAB23176}" type="parTrans" cxnId="{E4D79477-D677-4768-9595-5D84F3189B84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0B095CAA-79B6-4FBE-87CC-C4771004C1DA}" type="sibTrans" cxnId="{E4D79477-D677-4768-9595-5D84F3189B84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0744302F-FE80-4A21-8F48-80AF7C573D05}">
      <dgm:prSet custT="1"/>
      <dgm:spPr/>
      <dgm:t>
        <a:bodyPr/>
        <a:lstStyle/>
        <a:p>
          <a:r>
            <a:rPr lang="en-US" sz="2000" dirty="0">
              <a:latin typeface="+mn-lt"/>
              <a:cs typeface="Times New Roman" panose="02020603050405020304" pitchFamily="18" charset="0"/>
            </a:rPr>
            <a:t>Always anticipating the next crisis</a:t>
          </a:r>
        </a:p>
      </dgm:t>
    </dgm:pt>
    <dgm:pt modelId="{F62031B4-9D20-48B1-8479-0E7A28243ACD}" type="parTrans" cxnId="{6F54B448-C903-4B1A-B913-000410367ED3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15147C7B-1477-4765-85E8-62B7E1ABC25F}" type="sibTrans" cxnId="{6F54B448-C903-4B1A-B913-000410367ED3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4FB41823-BC59-46D4-9CBC-E9595939B9BC}">
      <dgm:prSet custT="1"/>
      <dgm:spPr/>
      <dgm:t>
        <a:bodyPr/>
        <a:lstStyle/>
        <a:p>
          <a:r>
            <a:rPr lang="en-US" sz="2000" dirty="0">
              <a:latin typeface="+mn-lt"/>
              <a:cs typeface="Times New Roman" panose="02020603050405020304" pitchFamily="18" charset="0"/>
            </a:rPr>
            <a:t>Losing yourself </a:t>
          </a:r>
        </a:p>
        <a:p>
          <a:r>
            <a:rPr lang="en-US" sz="2000" dirty="0">
              <a:latin typeface="+mn-lt"/>
              <a:cs typeface="Times New Roman" panose="02020603050405020304" pitchFamily="18" charset="0"/>
            </a:rPr>
            <a:t>in the chaos</a:t>
          </a:r>
        </a:p>
      </dgm:t>
    </dgm:pt>
    <dgm:pt modelId="{7909C466-3CC6-471A-ADC0-471EF5FBA9B7}" type="parTrans" cxnId="{0505B190-7936-490E-9ABF-6141D1B0B273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A88136E4-6B4C-4EE8-9E5A-1F016A3C14DC}" type="sibTrans" cxnId="{0505B190-7936-490E-9ABF-6141D1B0B273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865296E5-0323-4447-8035-DCB2EF562E50}" type="pres">
      <dgm:prSet presAssocID="{6B10407F-191D-44EC-A3C5-69647440BFC9}" presName="diagram" presStyleCnt="0">
        <dgm:presLayoutVars>
          <dgm:dir/>
          <dgm:resizeHandles val="exact"/>
        </dgm:presLayoutVars>
      </dgm:prSet>
      <dgm:spPr/>
    </dgm:pt>
    <dgm:pt modelId="{64574378-70C1-4BD0-B492-5FAAB7E93EB3}" type="pres">
      <dgm:prSet presAssocID="{4F2A1D3E-E19F-455D-859F-C40136366B3D}" presName="node" presStyleLbl="node1" presStyleIdx="0" presStyleCnt="5">
        <dgm:presLayoutVars>
          <dgm:bulletEnabled val="1"/>
        </dgm:presLayoutVars>
      </dgm:prSet>
      <dgm:spPr/>
    </dgm:pt>
    <dgm:pt modelId="{785C4DC8-932E-41D8-A0B3-199E788F6F90}" type="pres">
      <dgm:prSet presAssocID="{D34FF2C9-9A85-4762-AD7F-0FD4259109E1}" presName="sibTrans" presStyleCnt="0"/>
      <dgm:spPr/>
    </dgm:pt>
    <dgm:pt modelId="{3CB2BCE6-096A-43CF-834C-061DECFC0F51}" type="pres">
      <dgm:prSet presAssocID="{4A266DF3-F699-481D-952B-06E94865913D}" presName="node" presStyleLbl="node1" presStyleIdx="1" presStyleCnt="5">
        <dgm:presLayoutVars>
          <dgm:bulletEnabled val="1"/>
        </dgm:presLayoutVars>
      </dgm:prSet>
      <dgm:spPr/>
    </dgm:pt>
    <dgm:pt modelId="{495AFFA6-CBF8-4DDD-A280-E649BDB83CCE}" type="pres">
      <dgm:prSet presAssocID="{E43F7441-9245-4528-B8F7-2C400412818E}" presName="sibTrans" presStyleCnt="0"/>
      <dgm:spPr/>
    </dgm:pt>
    <dgm:pt modelId="{0617E0E9-CB6A-4401-B7E6-E0C5FDFBD289}" type="pres">
      <dgm:prSet presAssocID="{01C95085-4C2D-4356-A570-C83CCEF090EE}" presName="node" presStyleLbl="node1" presStyleIdx="2" presStyleCnt="5">
        <dgm:presLayoutVars>
          <dgm:bulletEnabled val="1"/>
        </dgm:presLayoutVars>
      </dgm:prSet>
      <dgm:spPr/>
    </dgm:pt>
    <dgm:pt modelId="{13D77AC1-6AE6-431C-A2C7-F65634C0165E}" type="pres">
      <dgm:prSet presAssocID="{0B095CAA-79B6-4FBE-87CC-C4771004C1DA}" presName="sibTrans" presStyleCnt="0"/>
      <dgm:spPr/>
    </dgm:pt>
    <dgm:pt modelId="{6A6F6D84-F1AF-47D4-976F-1B37C370031F}" type="pres">
      <dgm:prSet presAssocID="{0744302F-FE80-4A21-8F48-80AF7C573D05}" presName="node" presStyleLbl="node1" presStyleIdx="3" presStyleCnt="5">
        <dgm:presLayoutVars>
          <dgm:bulletEnabled val="1"/>
        </dgm:presLayoutVars>
      </dgm:prSet>
      <dgm:spPr/>
    </dgm:pt>
    <dgm:pt modelId="{E43B2FA7-594F-4CB5-BBD3-2A88D6AA1E2D}" type="pres">
      <dgm:prSet presAssocID="{15147C7B-1477-4765-85E8-62B7E1ABC25F}" presName="sibTrans" presStyleCnt="0"/>
      <dgm:spPr/>
    </dgm:pt>
    <dgm:pt modelId="{AC1AD2C6-5AFB-44FE-B093-DBFF35DB0E6D}" type="pres">
      <dgm:prSet presAssocID="{4FB41823-BC59-46D4-9CBC-E9595939B9BC}" presName="node" presStyleLbl="node1" presStyleIdx="4" presStyleCnt="5">
        <dgm:presLayoutVars>
          <dgm:bulletEnabled val="1"/>
        </dgm:presLayoutVars>
      </dgm:prSet>
      <dgm:spPr/>
    </dgm:pt>
  </dgm:ptLst>
  <dgm:cxnLst>
    <dgm:cxn modelId="{DF21F12A-FA9B-4B97-8362-BB5CA0DC2604}" type="presOf" srcId="{6B10407F-191D-44EC-A3C5-69647440BFC9}" destId="{865296E5-0323-4447-8035-DCB2EF562E50}" srcOrd="0" destOrd="0" presId="urn:microsoft.com/office/officeart/2005/8/layout/default"/>
    <dgm:cxn modelId="{0D326660-6724-4070-8916-9C4CB0E607C9}" type="presOf" srcId="{01C95085-4C2D-4356-A570-C83CCEF090EE}" destId="{0617E0E9-CB6A-4401-B7E6-E0C5FDFBD289}" srcOrd="0" destOrd="0" presId="urn:microsoft.com/office/officeart/2005/8/layout/default"/>
    <dgm:cxn modelId="{6F54B448-C903-4B1A-B913-000410367ED3}" srcId="{6B10407F-191D-44EC-A3C5-69647440BFC9}" destId="{0744302F-FE80-4A21-8F48-80AF7C573D05}" srcOrd="3" destOrd="0" parTransId="{F62031B4-9D20-48B1-8479-0E7A28243ACD}" sibTransId="{15147C7B-1477-4765-85E8-62B7E1ABC25F}"/>
    <dgm:cxn modelId="{2DD1656A-1B48-4AFC-A65D-081443F407D0}" srcId="{6B10407F-191D-44EC-A3C5-69647440BFC9}" destId="{4F2A1D3E-E19F-455D-859F-C40136366B3D}" srcOrd="0" destOrd="0" parTransId="{D2DA1E0C-46CA-43FE-AD0E-1FF5A487E9EC}" sibTransId="{D34FF2C9-9A85-4762-AD7F-0FD4259109E1}"/>
    <dgm:cxn modelId="{AABAD04D-B77E-44E5-B8D6-442C395F4054}" type="presOf" srcId="{4F2A1D3E-E19F-455D-859F-C40136366B3D}" destId="{64574378-70C1-4BD0-B492-5FAAB7E93EB3}" srcOrd="0" destOrd="0" presId="urn:microsoft.com/office/officeart/2005/8/layout/default"/>
    <dgm:cxn modelId="{E4D79477-D677-4768-9595-5D84F3189B84}" srcId="{6B10407F-191D-44EC-A3C5-69647440BFC9}" destId="{01C95085-4C2D-4356-A570-C83CCEF090EE}" srcOrd="2" destOrd="0" parTransId="{1A37DCC7-773C-40E2-8E5C-227CCAB23176}" sibTransId="{0B095CAA-79B6-4FBE-87CC-C4771004C1DA}"/>
    <dgm:cxn modelId="{6CA16080-B62E-400E-8237-D3E514F185D3}" type="presOf" srcId="{0744302F-FE80-4A21-8F48-80AF7C573D05}" destId="{6A6F6D84-F1AF-47D4-976F-1B37C370031F}" srcOrd="0" destOrd="0" presId="urn:microsoft.com/office/officeart/2005/8/layout/default"/>
    <dgm:cxn modelId="{0505B190-7936-490E-9ABF-6141D1B0B273}" srcId="{6B10407F-191D-44EC-A3C5-69647440BFC9}" destId="{4FB41823-BC59-46D4-9CBC-E9595939B9BC}" srcOrd="4" destOrd="0" parTransId="{7909C466-3CC6-471A-ADC0-471EF5FBA9B7}" sibTransId="{A88136E4-6B4C-4EE8-9E5A-1F016A3C14DC}"/>
    <dgm:cxn modelId="{640CE6BE-4A7E-40C3-8D1B-72F6BA38763C}" type="presOf" srcId="{4FB41823-BC59-46D4-9CBC-E9595939B9BC}" destId="{AC1AD2C6-5AFB-44FE-B093-DBFF35DB0E6D}" srcOrd="0" destOrd="0" presId="urn:microsoft.com/office/officeart/2005/8/layout/default"/>
    <dgm:cxn modelId="{202FEDDC-BFF3-4916-AFBE-D7B1675B208A}" type="presOf" srcId="{4A266DF3-F699-481D-952B-06E94865913D}" destId="{3CB2BCE6-096A-43CF-834C-061DECFC0F51}" srcOrd="0" destOrd="0" presId="urn:microsoft.com/office/officeart/2005/8/layout/default"/>
    <dgm:cxn modelId="{40A842E7-7BD1-4C4C-BC2D-27ADB1F124AC}" srcId="{6B10407F-191D-44EC-A3C5-69647440BFC9}" destId="{4A266DF3-F699-481D-952B-06E94865913D}" srcOrd="1" destOrd="0" parTransId="{59FC4C72-0240-44CF-8C29-7E4727E8C7E6}" sibTransId="{E43F7441-9245-4528-B8F7-2C400412818E}"/>
    <dgm:cxn modelId="{3547CDB0-2652-447D-B2ED-5E682084E44A}" type="presParOf" srcId="{865296E5-0323-4447-8035-DCB2EF562E50}" destId="{64574378-70C1-4BD0-B492-5FAAB7E93EB3}" srcOrd="0" destOrd="0" presId="urn:microsoft.com/office/officeart/2005/8/layout/default"/>
    <dgm:cxn modelId="{12FF13DD-98AD-4CC1-BE30-F107FFB6EDA5}" type="presParOf" srcId="{865296E5-0323-4447-8035-DCB2EF562E50}" destId="{785C4DC8-932E-41D8-A0B3-199E788F6F90}" srcOrd="1" destOrd="0" presId="urn:microsoft.com/office/officeart/2005/8/layout/default"/>
    <dgm:cxn modelId="{AED3A52C-503B-4A78-97CA-143CE9F4097D}" type="presParOf" srcId="{865296E5-0323-4447-8035-DCB2EF562E50}" destId="{3CB2BCE6-096A-43CF-834C-061DECFC0F51}" srcOrd="2" destOrd="0" presId="urn:microsoft.com/office/officeart/2005/8/layout/default"/>
    <dgm:cxn modelId="{D5CBE589-8AE8-4280-8D08-F93DE4BCDCFA}" type="presParOf" srcId="{865296E5-0323-4447-8035-DCB2EF562E50}" destId="{495AFFA6-CBF8-4DDD-A280-E649BDB83CCE}" srcOrd="3" destOrd="0" presId="urn:microsoft.com/office/officeart/2005/8/layout/default"/>
    <dgm:cxn modelId="{641D4862-03F0-4F03-B099-6712F1879F00}" type="presParOf" srcId="{865296E5-0323-4447-8035-DCB2EF562E50}" destId="{0617E0E9-CB6A-4401-B7E6-E0C5FDFBD289}" srcOrd="4" destOrd="0" presId="urn:microsoft.com/office/officeart/2005/8/layout/default"/>
    <dgm:cxn modelId="{4B43F3EC-8824-416F-9945-C4670E50D805}" type="presParOf" srcId="{865296E5-0323-4447-8035-DCB2EF562E50}" destId="{13D77AC1-6AE6-431C-A2C7-F65634C0165E}" srcOrd="5" destOrd="0" presId="urn:microsoft.com/office/officeart/2005/8/layout/default"/>
    <dgm:cxn modelId="{C3094DA7-26DA-42ED-AF4C-7D9D79530BB6}" type="presParOf" srcId="{865296E5-0323-4447-8035-DCB2EF562E50}" destId="{6A6F6D84-F1AF-47D4-976F-1B37C370031F}" srcOrd="6" destOrd="0" presId="urn:microsoft.com/office/officeart/2005/8/layout/default"/>
    <dgm:cxn modelId="{CCC5698E-F42E-4801-BAC9-B0BEC667084A}" type="presParOf" srcId="{865296E5-0323-4447-8035-DCB2EF562E50}" destId="{E43B2FA7-594F-4CB5-BBD3-2A88D6AA1E2D}" srcOrd="7" destOrd="0" presId="urn:microsoft.com/office/officeart/2005/8/layout/default"/>
    <dgm:cxn modelId="{B4F0E0B4-0CF0-4FD4-8E0F-43F7DA6356EB}" type="presParOf" srcId="{865296E5-0323-4447-8035-DCB2EF562E50}" destId="{AC1AD2C6-5AFB-44FE-B093-DBFF35DB0E6D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574378-70C1-4BD0-B492-5FAAB7E93EB3}">
      <dsp:nvSpPr>
        <dsp:cNvPr id="0" name=""/>
        <dsp:cNvSpPr/>
      </dsp:nvSpPr>
      <dsp:spPr>
        <a:xfrm>
          <a:off x="846803" y="3247"/>
          <a:ext cx="2759303" cy="1655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cs typeface="Times New Roman" panose="02020603050405020304" pitchFamily="18" charset="0"/>
            </a:rPr>
            <a:t>Constant vigilance,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cs typeface="Times New Roman" panose="02020603050405020304" pitchFamily="18" charset="0"/>
            </a:rPr>
            <a:t>lack of sleep,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cs typeface="Times New Roman" panose="02020603050405020304" pitchFamily="18" charset="0"/>
            </a:rPr>
            <a:t>and eloping</a:t>
          </a:r>
        </a:p>
      </dsp:txBody>
      <dsp:txXfrm>
        <a:off x="846803" y="3247"/>
        <a:ext cx="2759303" cy="1655582"/>
      </dsp:txXfrm>
    </dsp:sp>
    <dsp:sp modelId="{3CB2BCE6-096A-43CF-834C-061DECFC0F51}">
      <dsp:nvSpPr>
        <dsp:cNvPr id="0" name=""/>
        <dsp:cNvSpPr/>
      </dsp:nvSpPr>
      <dsp:spPr>
        <a:xfrm>
          <a:off x="3882037" y="3247"/>
          <a:ext cx="2759303" cy="1655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cs typeface="Times New Roman" panose="02020603050405020304" pitchFamily="18" charset="0"/>
            </a:rPr>
            <a:t>Managing behaviors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cs typeface="Times New Roman" panose="02020603050405020304" pitchFamily="18" charset="0"/>
            </a:rPr>
            <a:t>and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cs typeface="Times New Roman" panose="02020603050405020304" pitchFamily="18" charset="0"/>
            </a:rPr>
            <a:t>keeping everyone safe</a:t>
          </a:r>
        </a:p>
      </dsp:txBody>
      <dsp:txXfrm>
        <a:off x="3882037" y="3247"/>
        <a:ext cx="2759303" cy="1655582"/>
      </dsp:txXfrm>
    </dsp:sp>
    <dsp:sp modelId="{0617E0E9-CB6A-4401-B7E6-E0C5FDFBD289}">
      <dsp:nvSpPr>
        <dsp:cNvPr id="0" name=""/>
        <dsp:cNvSpPr/>
      </dsp:nvSpPr>
      <dsp:spPr>
        <a:xfrm>
          <a:off x="6917271" y="3247"/>
          <a:ext cx="2759303" cy="1655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cs typeface="Times New Roman" panose="02020603050405020304" pitchFamily="18" charset="0"/>
            </a:rPr>
            <a:t>Appointments,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cs typeface="Times New Roman" panose="02020603050405020304" pitchFamily="18" charset="0"/>
            </a:rPr>
            <a:t>therapies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cs typeface="Times New Roman" panose="02020603050405020304" pitchFamily="18" charset="0"/>
            </a:rPr>
            <a:t>and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cs typeface="Times New Roman" panose="02020603050405020304" pitchFamily="18" charset="0"/>
            </a:rPr>
            <a:t>medications </a:t>
          </a:r>
        </a:p>
      </dsp:txBody>
      <dsp:txXfrm>
        <a:off x="6917271" y="3247"/>
        <a:ext cx="2759303" cy="1655582"/>
      </dsp:txXfrm>
    </dsp:sp>
    <dsp:sp modelId="{6A6F6D84-F1AF-47D4-976F-1B37C370031F}">
      <dsp:nvSpPr>
        <dsp:cNvPr id="0" name=""/>
        <dsp:cNvSpPr/>
      </dsp:nvSpPr>
      <dsp:spPr>
        <a:xfrm>
          <a:off x="2364420" y="1934760"/>
          <a:ext cx="2759303" cy="1655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cs typeface="Times New Roman" panose="02020603050405020304" pitchFamily="18" charset="0"/>
            </a:rPr>
            <a:t>Always anticipating the next crisis</a:t>
          </a:r>
        </a:p>
      </dsp:txBody>
      <dsp:txXfrm>
        <a:off x="2364420" y="1934760"/>
        <a:ext cx="2759303" cy="1655582"/>
      </dsp:txXfrm>
    </dsp:sp>
    <dsp:sp modelId="{AC1AD2C6-5AFB-44FE-B093-DBFF35DB0E6D}">
      <dsp:nvSpPr>
        <dsp:cNvPr id="0" name=""/>
        <dsp:cNvSpPr/>
      </dsp:nvSpPr>
      <dsp:spPr>
        <a:xfrm>
          <a:off x="5399654" y="1934760"/>
          <a:ext cx="2759303" cy="16555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cs typeface="Times New Roman" panose="02020603050405020304" pitchFamily="18" charset="0"/>
            </a:rPr>
            <a:t>Losing yourself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n-lt"/>
              <a:cs typeface="Times New Roman" panose="02020603050405020304" pitchFamily="18" charset="0"/>
            </a:rPr>
            <a:t>in the chaos</a:t>
          </a:r>
        </a:p>
      </dsp:txBody>
      <dsp:txXfrm>
        <a:off x="5399654" y="1934760"/>
        <a:ext cx="2759303" cy="16555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6C3D2F-5A05-4596-A225-FC14565701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9C051B-F26C-4470-B56C-092B4E1C4C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9A1B5-1BE4-4CD6-80C4-143959F034D3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59DB8B-3A1C-4291-8A97-C19C5D31C3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6310B9-42FE-4FE9-8C0B-5C7382DBB0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CFFF0-B784-4FE7-8A38-F89DE294F8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66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6120A-21AF-4F12-ABAA-66A70823631B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C672F-171E-46DC-915C-C7BCF99F5C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498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856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450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4F97C-0F5F-ACFE-6EFA-6924508CC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398317-4700-8EC8-5D08-AC27E76B68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7E017B-DC42-F9A8-4E79-4B45BEDD41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1D5AF-7AE2-36F7-F359-C7E5E64111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503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296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012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009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042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5668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74035-E565-A4DA-5550-CAF71861D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63ED2F-0B1C-D89A-2DC7-58D19B44DB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187936-DF79-D606-FC7E-4C38DCB778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3E06E-BBB0-F07D-213E-353C02D8EA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8418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965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E936A-CF2B-8604-44C7-FA3A5A7E3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572CF5-989F-7CB9-6066-AB5C8E466D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00E32B-F4A8-B816-626B-743A9924F8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16BC9-F6B7-498C-CCDA-E5AAF02D12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051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06E65-CD18-3A39-B573-2EEC3FB8F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AE1357-09EA-6829-440D-0F97F86EB5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E3CD06-984A-C3C5-C23B-CB3EC862E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B631C5-5B23-363A-DA6A-DFB55072BF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2187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0843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2BA74-660D-4050-75B5-5ECF37DEC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4546B7-510D-28F6-B783-EB55261350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3FACC9-65C8-55F9-6F59-55FD543977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CFA294-A25B-ADE0-17A0-0AE99A5457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5008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E6A2A-2F68-D59F-7714-6D39C66AB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6699A3-8DD8-8293-6D70-04D236C7F8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53F734-D055-D4B7-60FC-4628BDC4F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43F4E7-F1B5-4F7F-3472-130E2C40B0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9415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38EF7-1F74-304C-9669-4D98F6D7A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4B987A-1D3A-948F-050B-BEF51BCFD4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EBCCC3-B9DB-746D-6EA5-4FF6D56474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D71AB-661F-FC0A-C958-3001F695F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752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8523" y="5953318"/>
            <a:ext cx="10318418" cy="74227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800" b="0" i="0" cap="all" spc="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4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379454E9-64A4-5BCD-DBB2-0A8C47461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77EF47-0E28-324A-BFDB-6DA237E7E0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1677" y="382385"/>
            <a:ext cx="10523379" cy="1800098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51677" y="2286001"/>
            <a:ext cx="10523379" cy="359359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611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86875113-6CF9-DCB5-3194-7B5DC7DB7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7A9FEF-52A0-808F-183C-E69D0BD7D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1678" y="655604"/>
            <a:ext cx="4028348" cy="5387886"/>
          </a:xfrm>
        </p:spPr>
        <p:txBody>
          <a:bodyPr anchor="ctr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80026" y="655604"/>
            <a:ext cx="5986078" cy="538788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116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682629D6-C81C-6C07-314D-B2D901A71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7006ED6-1912-6865-5D19-6FCA22094F1E}"/>
                </a:ext>
              </a:extLst>
            </p:cNvPr>
            <p:cNvSpPr/>
            <p:nvPr userDrawn="1"/>
          </p:nvSpPr>
          <p:spPr>
            <a:xfrm>
              <a:off x="5530964" y="0"/>
              <a:ext cx="6661036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CD54FFD-5890-0058-F8A8-53847637E554}"/>
                </a:ext>
              </a:extLst>
            </p:cNvPr>
            <p:cNvGrpSpPr/>
            <p:nvPr userDrawn="1"/>
          </p:nvGrpSpPr>
          <p:grpSpPr>
            <a:xfrm>
              <a:off x="196964" y="0"/>
              <a:ext cx="7377024" cy="6858000"/>
              <a:chOff x="196964" y="0"/>
              <a:chExt cx="7377024" cy="6858000"/>
            </a:xfrm>
          </p:grpSpPr>
          <p:sp>
            <p:nvSpPr>
              <p:cNvPr id="10" name="Freeform 6" title="Left scallop edge">
                <a:extLst>
                  <a:ext uri="{FF2B5EF4-FFF2-40B4-BE49-F238E27FC236}">
                    <a16:creationId xmlns:a16="http://schemas.microsoft.com/office/drawing/2014/main" id="{79990210-1F9B-2CE1-E438-60E6728E96E4}"/>
                  </a:ext>
                </a:extLst>
              </p:cNvPr>
              <p:cNvSpPr/>
              <p:nvPr userDrawn="1"/>
            </p:nvSpPr>
            <p:spPr bwMode="auto">
              <a:xfrm>
                <a:off x="6688163" y="0"/>
                <a:ext cx="885825" cy="6858000"/>
              </a:xfrm>
              <a:custGeom>
                <a:avLst/>
                <a:gdLst/>
                <a:ahLst/>
                <a:cxnLst/>
                <a:rect l="0" t="0" r="r" b="b"/>
                <a:pathLst>
                  <a:path w="558" h="4320">
                    <a:moveTo>
                      <a:pt x="0" y="0"/>
                    </a:moveTo>
                    <a:lnTo>
                      <a:pt x="447" y="0"/>
                    </a:lnTo>
                    <a:lnTo>
                      <a:pt x="448" y="43"/>
                    </a:lnTo>
                    <a:lnTo>
                      <a:pt x="453" y="81"/>
                    </a:lnTo>
                    <a:lnTo>
                      <a:pt x="460" y="114"/>
                    </a:lnTo>
                    <a:lnTo>
                      <a:pt x="469" y="143"/>
                    </a:lnTo>
                    <a:lnTo>
                      <a:pt x="479" y="169"/>
                    </a:lnTo>
                    <a:lnTo>
                      <a:pt x="491" y="192"/>
                    </a:lnTo>
                    <a:lnTo>
                      <a:pt x="503" y="216"/>
                    </a:lnTo>
                    <a:lnTo>
                      <a:pt x="515" y="240"/>
                    </a:lnTo>
                    <a:lnTo>
                      <a:pt x="525" y="263"/>
                    </a:lnTo>
                    <a:lnTo>
                      <a:pt x="535" y="289"/>
                    </a:lnTo>
                    <a:lnTo>
                      <a:pt x="545" y="318"/>
                    </a:lnTo>
                    <a:lnTo>
                      <a:pt x="552" y="351"/>
                    </a:lnTo>
                    <a:lnTo>
                      <a:pt x="556" y="389"/>
                    </a:lnTo>
                    <a:lnTo>
                      <a:pt x="558" y="432"/>
                    </a:lnTo>
                    <a:lnTo>
                      <a:pt x="556" y="475"/>
                    </a:lnTo>
                    <a:lnTo>
                      <a:pt x="552" y="513"/>
                    </a:lnTo>
                    <a:lnTo>
                      <a:pt x="545" y="546"/>
                    </a:lnTo>
                    <a:lnTo>
                      <a:pt x="535" y="575"/>
                    </a:lnTo>
                    <a:lnTo>
                      <a:pt x="525" y="601"/>
                    </a:lnTo>
                    <a:lnTo>
                      <a:pt x="515" y="624"/>
                    </a:lnTo>
                    <a:lnTo>
                      <a:pt x="503" y="648"/>
                    </a:lnTo>
                    <a:lnTo>
                      <a:pt x="491" y="672"/>
                    </a:lnTo>
                    <a:lnTo>
                      <a:pt x="479" y="695"/>
                    </a:lnTo>
                    <a:lnTo>
                      <a:pt x="469" y="721"/>
                    </a:lnTo>
                    <a:lnTo>
                      <a:pt x="460" y="750"/>
                    </a:lnTo>
                    <a:lnTo>
                      <a:pt x="453" y="783"/>
                    </a:lnTo>
                    <a:lnTo>
                      <a:pt x="448" y="821"/>
                    </a:lnTo>
                    <a:lnTo>
                      <a:pt x="447" y="864"/>
                    </a:lnTo>
                    <a:lnTo>
                      <a:pt x="448" y="907"/>
                    </a:lnTo>
                    <a:lnTo>
                      <a:pt x="453" y="945"/>
                    </a:lnTo>
                    <a:lnTo>
                      <a:pt x="460" y="978"/>
                    </a:lnTo>
                    <a:lnTo>
                      <a:pt x="469" y="1007"/>
                    </a:lnTo>
                    <a:lnTo>
                      <a:pt x="479" y="1033"/>
                    </a:lnTo>
                    <a:lnTo>
                      <a:pt x="491" y="1056"/>
                    </a:lnTo>
                    <a:lnTo>
                      <a:pt x="503" y="1080"/>
                    </a:lnTo>
                    <a:lnTo>
                      <a:pt x="515" y="1104"/>
                    </a:lnTo>
                    <a:lnTo>
                      <a:pt x="525" y="1127"/>
                    </a:lnTo>
                    <a:lnTo>
                      <a:pt x="535" y="1153"/>
                    </a:lnTo>
                    <a:lnTo>
                      <a:pt x="545" y="1182"/>
                    </a:lnTo>
                    <a:lnTo>
                      <a:pt x="552" y="1215"/>
                    </a:lnTo>
                    <a:lnTo>
                      <a:pt x="556" y="1253"/>
                    </a:lnTo>
                    <a:lnTo>
                      <a:pt x="558" y="1296"/>
                    </a:lnTo>
                    <a:lnTo>
                      <a:pt x="556" y="1339"/>
                    </a:lnTo>
                    <a:lnTo>
                      <a:pt x="552" y="1377"/>
                    </a:lnTo>
                    <a:lnTo>
                      <a:pt x="545" y="1410"/>
                    </a:lnTo>
                    <a:lnTo>
                      <a:pt x="535" y="1439"/>
                    </a:lnTo>
                    <a:lnTo>
                      <a:pt x="525" y="1465"/>
                    </a:lnTo>
                    <a:lnTo>
                      <a:pt x="515" y="1488"/>
                    </a:lnTo>
                    <a:lnTo>
                      <a:pt x="503" y="1512"/>
                    </a:lnTo>
                    <a:lnTo>
                      <a:pt x="491" y="1536"/>
                    </a:lnTo>
                    <a:lnTo>
                      <a:pt x="479" y="1559"/>
                    </a:lnTo>
                    <a:lnTo>
                      <a:pt x="469" y="1585"/>
                    </a:lnTo>
                    <a:lnTo>
                      <a:pt x="460" y="1614"/>
                    </a:lnTo>
                    <a:lnTo>
                      <a:pt x="453" y="1647"/>
                    </a:lnTo>
                    <a:lnTo>
                      <a:pt x="448" y="1685"/>
                    </a:lnTo>
                    <a:lnTo>
                      <a:pt x="447" y="1728"/>
                    </a:lnTo>
                    <a:lnTo>
                      <a:pt x="448" y="1771"/>
                    </a:lnTo>
                    <a:lnTo>
                      <a:pt x="453" y="1809"/>
                    </a:lnTo>
                    <a:lnTo>
                      <a:pt x="460" y="1842"/>
                    </a:lnTo>
                    <a:lnTo>
                      <a:pt x="469" y="1871"/>
                    </a:lnTo>
                    <a:lnTo>
                      <a:pt x="479" y="1897"/>
                    </a:lnTo>
                    <a:lnTo>
                      <a:pt x="491" y="1920"/>
                    </a:lnTo>
                    <a:lnTo>
                      <a:pt x="503" y="1944"/>
                    </a:lnTo>
                    <a:lnTo>
                      <a:pt x="515" y="1968"/>
                    </a:lnTo>
                    <a:lnTo>
                      <a:pt x="525" y="1991"/>
                    </a:lnTo>
                    <a:lnTo>
                      <a:pt x="535" y="2017"/>
                    </a:lnTo>
                    <a:lnTo>
                      <a:pt x="545" y="2046"/>
                    </a:lnTo>
                    <a:lnTo>
                      <a:pt x="552" y="2079"/>
                    </a:lnTo>
                    <a:lnTo>
                      <a:pt x="556" y="2117"/>
                    </a:lnTo>
                    <a:lnTo>
                      <a:pt x="558" y="2159"/>
                    </a:lnTo>
                    <a:lnTo>
                      <a:pt x="556" y="2203"/>
                    </a:lnTo>
                    <a:lnTo>
                      <a:pt x="552" y="2241"/>
                    </a:lnTo>
                    <a:lnTo>
                      <a:pt x="545" y="2274"/>
                    </a:lnTo>
                    <a:lnTo>
                      <a:pt x="535" y="2303"/>
                    </a:lnTo>
                    <a:lnTo>
                      <a:pt x="525" y="2329"/>
                    </a:lnTo>
                    <a:lnTo>
                      <a:pt x="515" y="2352"/>
                    </a:lnTo>
                    <a:lnTo>
                      <a:pt x="503" y="2376"/>
                    </a:lnTo>
                    <a:lnTo>
                      <a:pt x="491" y="2400"/>
                    </a:lnTo>
                    <a:lnTo>
                      <a:pt x="479" y="2423"/>
                    </a:lnTo>
                    <a:lnTo>
                      <a:pt x="469" y="2449"/>
                    </a:lnTo>
                    <a:lnTo>
                      <a:pt x="460" y="2478"/>
                    </a:lnTo>
                    <a:lnTo>
                      <a:pt x="453" y="2511"/>
                    </a:lnTo>
                    <a:lnTo>
                      <a:pt x="448" y="2549"/>
                    </a:lnTo>
                    <a:lnTo>
                      <a:pt x="447" y="2592"/>
                    </a:lnTo>
                    <a:lnTo>
                      <a:pt x="448" y="2635"/>
                    </a:lnTo>
                    <a:lnTo>
                      <a:pt x="453" y="2673"/>
                    </a:lnTo>
                    <a:lnTo>
                      <a:pt x="460" y="2706"/>
                    </a:lnTo>
                    <a:lnTo>
                      <a:pt x="469" y="2735"/>
                    </a:lnTo>
                    <a:lnTo>
                      <a:pt x="479" y="2761"/>
                    </a:lnTo>
                    <a:lnTo>
                      <a:pt x="491" y="2784"/>
                    </a:lnTo>
                    <a:lnTo>
                      <a:pt x="515" y="2832"/>
                    </a:lnTo>
                    <a:lnTo>
                      <a:pt x="525" y="2855"/>
                    </a:lnTo>
                    <a:lnTo>
                      <a:pt x="535" y="2881"/>
                    </a:lnTo>
                    <a:lnTo>
                      <a:pt x="545" y="2910"/>
                    </a:lnTo>
                    <a:lnTo>
                      <a:pt x="552" y="2943"/>
                    </a:lnTo>
                    <a:lnTo>
                      <a:pt x="556" y="2981"/>
                    </a:lnTo>
                    <a:lnTo>
                      <a:pt x="558" y="3024"/>
                    </a:lnTo>
                    <a:lnTo>
                      <a:pt x="556" y="3067"/>
                    </a:lnTo>
                    <a:lnTo>
                      <a:pt x="552" y="3105"/>
                    </a:lnTo>
                    <a:lnTo>
                      <a:pt x="545" y="3138"/>
                    </a:lnTo>
                    <a:lnTo>
                      <a:pt x="535" y="3167"/>
                    </a:lnTo>
                    <a:lnTo>
                      <a:pt x="525" y="3193"/>
                    </a:lnTo>
                    <a:lnTo>
                      <a:pt x="515" y="3216"/>
                    </a:lnTo>
                    <a:lnTo>
                      <a:pt x="503" y="3240"/>
                    </a:lnTo>
                    <a:lnTo>
                      <a:pt x="491" y="3264"/>
                    </a:lnTo>
                    <a:lnTo>
                      <a:pt x="479" y="3287"/>
                    </a:lnTo>
                    <a:lnTo>
                      <a:pt x="469" y="3313"/>
                    </a:lnTo>
                    <a:lnTo>
                      <a:pt x="460" y="3342"/>
                    </a:lnTo>
                    <a:lnTo>
                      <a:pt x="453" y="3375"/>
                    </a:lnTo>
                    <a:lnTo>
                      <a:pt x="448" y="3413"/>
                    </a:lnTo>
                    <a:lnTo>
                      <a:pt x="447" y="3456"/>
                    </a:lnTo>
                    <a:lnTo>
                      <a:pt x="448" y="3499"/>
                    </a:lnTo>
                    <a:lnTo>
                      <a:pt x="453" y="3537"/>
                    </a:lnTo>
                    <a:lnTo>
                      <a:pt x="460" y="3570"/>
                    </a:lnTo>
                    <a:lnTo>
                      <a:pt x="469" y="3599"/>
                    </a:lnTo>
                    <a:lnTo>
                      <a:pt x="479" y="3625"/>
                    </a:lnTo>
                    <a:lnTo>
                      <a:pt x="491" y="3648"/>
                    </a:lnTo>
                    <a:lnTo>
                      <a:pt x="503" y="3672"/>
                    </a:lnTo>
                    <a:lnTo>
                      <a:pt x="515" y="3696"/>
                    </a:lnTo>
                    <a:lnTo>
                      <a:pt x="525" y="3719"/>
                    </a:lnTo>
                    <a:lnTo>
                      <a:pt x="535" y="3745"/>
                    </a:lnTo>
                    <a:lnTo>
                      <a:pt x="545" y="3774"/>
                    </a:lnTo>
                    <a:lnTo>
                      <a:pt x="552" y="3807"/>
                    </a:lnTo>
                    <a:lnTo>
                      <a:pt x="556" y="3845"/>
                    </a:lnTo>
                    <a:lnTo>
                      <a:pt x="558" y="3888"/>
                    </a:lnTo>
                    <a:lnTo>
                      <a:pt x="556" y="3931"/>
                    </a:lnTo>
                    <a:lnTo>
                      <a:pt x="552" y="3969"/>
                    </a:lnTo>
                    <a:lnTo>
                      <a:pt x="545" y="4002"/>
                    </a:lnTo>
                    <a:lnTo>
                      <a:pt x="535" y="4031"/>
                    </a:lnTo>
                    <a:lnTo>
                      <a:pt x="525" y="4057"/>
                    </a:lnTo>
                    <a:lnTo>
                      <a:pt x="515" y="4080"/>
                    </a:lnTo>
                    <a:lnTo>
                      <a:pt x="503" y="4104"/>
                    </a:lnTo>
                    <a:lnTo>
                      <a:pt x="491" y="4128"/>
                    </a:lnTo>
                    <a:lnTo>
                      <a:pt x="479" y="4151"/>
                    </a:lnTo>
                    <a:lnTo>
                      <a:pt x="469" y="4177"/>
                    </a:lnTo>
                    <a:lnTo>
                      <a:pt x="460" y="4206"/>
                    </a:lnTo>
                    <a:lnTo>
                      <a:pt x="453" y="4239"/>
                    </a:lnTo>
                    <a:lnTo>
                      <a:pt x="448" y="4277"/>
                    </a:lnTo>
                    <a:lnTo>
                      <a:pt x="447" y="4320"/>
                    </a:lnTo>
                    <a:lnTo>
                      <a:pt x="0" y="43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14EED43-19C6-3D75-5205-DBAE6551B347}"/>
                  </a:ext>
                </a:extLst>
              </p:cNvPr>
              <p:cNvSpPr/>
              <p:nvPr userDrawn="1"/>
            </p:nvSpPr>
            <p:spPr>
              <a:xfrm>
                <a:off x="196964" y="0"/>
                <a:ext cx="6661036" cy="685800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 title="right edge border">
              <a:extLst>
                <a:ext uri="{FF2B5EF4-FFF2-40B4-BE49-F238E27FC236}">
                  <a16:creationId xmlns:a16="http://schemas.microsoft.com/office/drawing/2014/main" id="{774323D2-93FE-5FD5-676F-452C98106A6E}"/>
                </a:ext>
              </a:extLst>
            </p:cNvPr>
            <p:cNvSpPr/>
            <p:nvPr userDrawn="1"/>
          </p:nvSpPr>
          <p:spPr>
            <a:xfrm>
              <a:off x="0" y="0"/>
              <a:ext cx="283464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39820" y="382385"/>
            <a:ext cx="3709358" cy="5742370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76376" y="508959"/>
            <a:ext cx="6305911" cy="561579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303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D9CA508-3C86-3580-504F-B66601B72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8688" cy="6858000"/>
            <a:chOff x="0" y="0"/>
            <a:chExt cx="12198688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7006ED6-1912-6865-5D19-6FCA22094F1E}"/>
                </a:ext>
              </a:extLst>
            </p:cNvPr>
            <p:cNvSpPr/>
            <p:nvPr userDrawn="1"/>
          </p:nvSpPr>
          <p:spPr>
            <a:xfrm>
              <a:off x="5727928" y="0"/>
              <a:ext cx="647076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6" title="Left scallop edge">
              <a:extLst>
                <a:ext uri="{FF2B5EF4-FFF2-40B4-BE49-F238E27FC236}">
                  <a16:creationId xmlns:a16="http://schemas.microsoft.com/office/drawing/2014/main" id="{79990210-1F9B-2CE1-E438-60E6728E96E4}"/>
                </a:ext>
              </a:extLst>
            </p:cNvPr>
            <p:cNvSpPr/>
            <p:nvPr userDrawn="1"/>
          </p:nvSpPr>
          <p:spPr bwMode="auto">
            <a:xfrm>
              <a:off x="5399865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14EED43-19C6-3D75-5205-DBAE6551B347}"/>
                </a:ext>
              </a:extLst>
            </p:cNvPr>
            <p:cNvSpPr/>
            <p:nvPr userDrawn="1"/>
          </p:nvSpPr>
          <p:spPr>
            <a:xfrm>
              <a:off x="196964" y="0"/>
              <a:ext cx="53340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 title="right edge border">
              <a:extLst>
                <a:ext uri="{FF2B5EF4-FFF2-40B4-BE49-F238E27FC236}">
                  <a16:creationId xmlns:a16="http://schemas.microsoft.com/office/drawing/2014/main" id="{774323D2-93FE-5FD5-676F-452C98106A6E}"/>
                </a:ext>
              </a:extLst>
            </p:cNvPr>
            <p:cNvSpPr/>
            <p:nvPr userDrawn="1"/>
          </p:nvSpPr>
          <p:spPr>
            <a:xfrm>
              <a:off x="0" y="0"/>
              <a:ext cx="283464" cy="6858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934958" y="526210"/>
            <a:ext cx="4464908" cy="5817106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 hasCustomPrompt="1"/>
          </p:nvPr>
        </p:nvSpPr>
        <p:spPr>
          <a:xfrm>
            <a:off x="6719977" y="526210"/>
            <a:ext cx="4921464" cy="5817106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4038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>
            <a:extLst>
              <a:ext uri="{FF2B5EF4-FFF2-40B4-BE49-F238E27FC236}">
                <a16:creationId xmlns:a16="http://schemas.microsoft.com/office/drawing/2014/main" id="{97CCFE93-3875-D188-55BA-86E16415C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71D729-2B26-A81B-0CB0-4E0A1AEA1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80477" y="1061049"/>
            <a:ext cx="6358152" cy="3666225"/>
          </a:xfrm>
        </p:spPr>
        <p:txBody>
          <a:bodyPr anchor="ctr">
            <a:normAutofit/>
          </a:bodyPr>
          <a:lstStyle>
            <a:lvl1pPr algn="ctr">
              <a:defRPr sz="4000" spc="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ACE9BDE-37AB-2DA6-B4F2-3E7F0F66AB6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58945" y="1690688"/>
            <a:ext cx="3401568" cy="340156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C2DFA44-C5AA-7A71-CCFD-2B79F5B2F9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80477" y="4856009"/>
            <a:ext cx="6358153" cy="1778000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spc="40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cap="all" baseline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2pPr>
            <a:lvl3pPr marL="914400" indent="0">
              <a:buNone/>
              <a:defRPr cap="all" baseline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3pPr>
            <a:lvl4pPr marL="1371600" indent="0">
              <a:buNone/>
              <a:defRPr cap="all" baseline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4pPr>
            <a:lvl5pPr marL="1828800" indent="0">
              <a:buNone/>
              <a:defRPr cap="all" baseline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5pPr>
          </a:lstStyle>
          <a:p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277306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89768" y="416664"/>
            <a:ext cx="7788938" cy="3221482"/>
          </a:xfrm>
        </p:spPr>
        <p:txBody>
          <a:bodyPr anchor="b">
            <a:noAutofit/>
          </a:bodyPr>
          <a:lstStyle>
            <a:lvl1pPr>
              <a:defRPr sz="4000" b="0" cap="none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89768" y="4197347"/>
            <a:ext cx="778893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4000" b="0" i="0" cap="none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7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13194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9D4F4AB8-D880-91F9-0D11-F20D0050D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4DB69F-EBF7-DEBE-7DFD-A9D36DCED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57300" y="2286000"/>
            <a:ext cx="4800600" cy="3619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2744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63A6D7BE-752B-EB58-A926-E58EBEF60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0428EF-AEF1-9AF0-0271-91E838A41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dirty="0"/>
              <a:t>Click to add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dirty="0"/>
              <a:t>Click to add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3235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A22F609B-DD4D-16EA-060F-7BFB50BA5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6CFE02-2621-4755-7C89-6564B8F2F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935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>
            <a:extLst>
              <a:ext uri="{FF2B5EF4-FFF2-40B4-BE49-F238E27FC236}">
                <a16:creationId xmlns:a16="http://schemas.microsoft.com/office/drawing/2014/main" id="{60DE4597-DCD7-DBB0-3265-E7EB70B26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EB0330-0047-93B1-0E5A-30782D065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351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F63B152-7103-4FFE-90AC-D94EB7F44A7E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07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74" r:id="rId5"/>
    <p:sldLayoutId id="2147483675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188DD-3717-47D0-B979-D111D81B4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/>
          <a:lstStyle/>
          <a:p>
            <a:r>
              <a:rPr lang="en-US" sz="6600" dirty="0"/>
              <a:t>Always exit through the gift shop:</a:t>
            </a:r>
            <a:br>
              <a:rPr lang="en-US" sz="6600" dirty="0"/>
            </a:br>
            <a:r>
              <a:rPr lang="en-US" sz="2400" dirty="0"/>
              <a:t> </a:t>
            </a:r>
            <a:r>
              <a:rPr lang="en-US" sz="3200" dirty="0"/>
              <a:t>Lessons from raising </a:t>
            </a:r>
            <a:br>
              <a:rPr lang="en-US" sz="3200" dirty="0"/>
            </a:br>
            <a:r>
              <a:rPr lang="en-US" sz="3200" dirty="0"/>
              <a:t>a child with dessh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5C630DD8-ABA8-DB4D-E842-0B6A9C4C3F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523" y="5953318"/>
            <a:ext cx="10318418" cy="742279"/>
          </a:xfrm>
        </p:spPr>
        <p:txBody>
          <a:bodyPr/>
          <a:lstStyle/>
          <a:p>
            <a:r>
              <a:rPr lang="en-US" dirty="0"/>
              <a:t>Skyla Anders</a:t>
            </a:r>
          </a:p>
        </p:txBody>
      </p:sp>
    </p:spTree>
    <p:extLst>
      <p:ext uri="{BB962C8B-B14F-4D97-AF65-F5344CB8AC3E}">
        <p14:creationId xmlns:p14="http://schemas.microsoft.com/office/powerpoint/2010/main" val="1957017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AE078-3CB3-4D1F-8E4E-75C6D5DA8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7" y="1060703"/>
            <a:ext cx="10523379" cy="1121779"/>
          </a:xfrm>
        </p:spPr>
        <p:txBody>
          <a:bodyPr>
            <a:normAutofit/>
          </a:bodyPr>
          <a:lstStyle/>
          <a:p>
            <a:r>
              <a:rPr lang="en-US" dirty="0"/>
              <a:t>     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7BDE5-A8BD-4286-8221-21664A41B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7" y="2286001"/>
            <a:ext cx="4844323" cy="3867911"/>
          </a:xfrm>
        </p:spPr>
        <p:txBody>
          <a:bodyPr>
            <a:normAutofit fontScale="92500"/>
          </a:bodyPr>
          <a:lstStyle/>
          <a:p>
            <a:r>
              <a:rPr lang="en-US" dirty="0"/>
              <a:t>Hi, I’m Skyla! </a:t>
            </a:r>
          </a:p>
          <a:p>
            <a:r>
              <a:rPr lang="en-US" dirty="0"/>
              <a:t>Live near Kansas City, Missouri</a:t>
            </a:r>
          </a:p>
          <a:p>
            <a:r>
              <a:rPr lang="en-US" dirty="0"/>
              <a:t>Mom to Christian 31, Lily 21, </a:t>
            </a:r>
          </a:p>
          <a:p>
            <a:pPr marL="0" indent="0">
              <a:buNone/>
            </a:pPr>
            <a:r>
              <a:rPr lang="en-US" dirty="0"/>
              <a:t>   and John &amp; Tim (almost 17!)</a:t>
            </a:r>
          </a:p>
          <a:p>
            <a:r>
              <a:rPr lang="en-US" dirty="0"/>
              <a:t>Nurse for 24 years</a:t>
            </a:r>
          </a:p>
          <a:p>
            <a:r>
              <a:rPr lang="en-US" dirty="0"/>
              <a:t>Advocacy</a:t>
            </a:r>
          </a:p>
          <a:p>
            <a:r>
              <a:rPr lang="en-US" dirty="0"/>
              <a:t>Our story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BA8586-BA9B-E3DB-A70A-BA1F41014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976" y="713233"/>
            <a:ext cx="4397122" cy="576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409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1FCF6-1EBF-84F4-88F3-9ED7B0865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6CB39-4220-8922-BEC4-02B6B1074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6" y="382384"/>
            <a:ext cx="3878198" cy="1492135"/>
          </a:xfrm>
        </p:spPr>
        <p:txBody>
          <a:bodyPr anchor="t">
            <a:normAutofit/>
          </a:bodyPr>
          <a:lstStyle/>
          <a:p>
            <a:pPr algn="ctr"/>
            <a:r>
              <a:rPr lang="en-US" sz="4700" dirty="0"/>
              <a:t>Meet </a:t>
            </a:r>
            <a:br>
              <a:rPr lang="en-US" sz="4700" dirty="0"/>
            </a:br>
            <a:r>
              <a:rPr lang="en-US" sz="4700" dirty="0"/>
              <a:t>tim!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67EC028-62BC-F9C4-E280-5D5E4B47CC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7" t="487" r="143" b="515"/>
          <a:stretch>
            <a:fillRect/>
          </a:stretch>
        </p:blipFill>
        <p:spPr bwMode="auto">
          <a:xfrm>
            <a:off x="6096000" y="493395"/>
            <a:ext cx="5143500" cy="553592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230E9-29AD-D91F-BAF1-85D1342427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43026" y="2103121"/>
            <a:ext cx="4514850" cy="422147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Twin brother</a:t>
            </a:r>
          </a:p>
          <a:p>
            <a:r>
              <a:rPr lang="en-US" dirty="0"/>
              <a:t>Never met a stranger</a:t>
            </a:r>
          </a:p>
          <a:p>
            <a:r>
              <a:rPr lang="en-US" dirty="0"/>
              <a:t>Loves bowling, music, and dancing!</a:t>
            </a:r>
          </a:p>
          <a:p>
            <a:r>
              <a:rPr lang="en-US" dirty="0"/>
              <a:t>Big personality</a:t>
            </a:r>
          </a:p>
          <a:p>
            <a:r>
              <a:rPr lang="en-US" dirty="0"/>
              <a:t>Great sense of humor</a:t>
            </a:r>
          </a:p>
          <a:p>
            <a:r>
              <a:rPr lang="en-US" dirty="0"/>
              <a:t>Enjoys sports with Special Olympics, YMCA Challenger, &amp; Exceptionals softball</a:t>
            </a:r>
          </a:p>
          <a:p>
            <a:r>
              <a:rPr lang="en-US" dirty="0"/>
              <a:t>Proud of his accomplishments</a:t>
            </a:r>
          </a:p>
          <a:p>
            <a:r>
              <a:rPr lang="en-US" dirty="0"/>
              <a:t>Has taught me more about life than he will ever know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685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8657A-8B7E-4B6C-A10E-806AE7B7F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7" y="382385"/>
            <a:ext cx="10523379" cy="180009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I thought I knew parenting!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863940-7D4D-058A-8AC5-ACA5BA849C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623" y="1334215"/>
            <a:ext cx="4228655" cy="28810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648A86-BEC7-1D66-3F99-EA1B45A25E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77" y="1136044"/>
            <a:ext cx="2019300" cy="33700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C00E0B-870F-CDAA-50D6-854C6FBC4D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008" y="4604622"/>
            <a:ext cx="3435224" cy="21613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C1BAEC-FD8B-2152-CBB2-6F58CE77B0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975" y="4604622"/>
            <a:ext cx="3677630" cy="21650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740842-492F-C02E-F9B1-67FC98A59A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925" y="1128951"/>
            <a:ext cx="2447730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97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FCDF2-67C1-CC36-91D7-91D16AEF0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958" y="526210"/>
            <a:ext cx="4464908" cy="5817106"/>
          </a:xfrm>
        </p:spPr>
        <p:txBody>
          <a:bodyPr/>
          <a:lstStyle/>
          <a:p>
            <a:pPr algn="ctr"/>
            <a:r>
              <a:rPr lang="en-US" dirty="0"/>
              <a:t>Getting</a:t>
            </a:r>
            <a:br>
              <a:rPr lang="en-US" dirty="0"/>
            </a:br>
            <a:r>
              <a:rPr lang="en-US" dirty="0"/>
              <a:t>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6510A-82DB-A3A7-BA1E-17B29581B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977" y="1038224"/>
            <a:ext cx="4921464" cy="6448425"/>
          </a:xfrm>
        </p:spPr>
        <p:txBody>
          <a:bodyPr/>
          <a:lstStyle/>
          <a:p>
            <a:r>
              <a:rPr lang="en-US" sz="2400" dirty="0"/>
              <a:t>Years of questions</a:t>
            </a:r>
          </a:p>
          <a:p>
            <a:r>
              <a:rPr lang="en-US" sz="2400" dirty="0"/>
              <a:t>Global Developmental Delay-present from infancy; no developmental “regression”</a:t>
            </a:r>
          </a:p>
          <a:p>
            <a:r>
              <a:rPr lang="en-US" sz="2400" dirty="0"/>
              <a:t>Pervasive Developmental Disorder-Not otherwise specified (PDD-NOS)</a:t>
            </a:r>
          </a:p>
          <a:p>
            <a:r>
              <a:rPr lang="en-US" sz="2400" dirty="0"/>
              <a:t>Autism diagnosis-Sept 2013, Age 3; reconfirmed in Dec 2019, Age 10</a:t>
            </a:r>
          </a:p>
          <a:p>
            <a:r>
              <a:rPr lang="en-US" sz="2400" dirty="0"/>
              <a:t>SPARK study/genetic testing results-April 2021, Age 12</a:t>
            </a:r>
          </a:p>
          <a:p>
            <a:pPr marL="0" indent="0">
              <a:buNone/>
            </a:pPr>
            <a:r>
              <a:rPr lang="en-US" sz="2400" dirty="0"/>
              <a:t> 	-Genetic counselor</a:t>
            </a:r>
          </a:p>
          <a:p>
            <a:pPr marL="0" indent="0">
              <a:buNone/>
            </a:pPr>
            <a:r>
              <a:rPr lang="en-US" sz="2400" dirty="0"/>
              <a:t>	-DeSanto Shinawi Syndrome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789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DC4A3-530D-433A-956F-BDFFF5436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7" y="382385"/>
            <a:ext cx="10523379" cy="180009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Life after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6A7A6-EB46-4CA0-B991-935C9B9C6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7" y="1743075"/>
            <a:ext cx="5149123" cy="4914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An answer, but no road map</a:t>
            </a:r>
          </a:p>
          <a:p>
            <a:r>
              <a:rPr lang="en-US" dirty="0"/>
              <a:t>Understanding Tim differently</a:t>
            </a:r>
          </a:p>
          <a:p>
            <a:r>
              <a:rPr lang="en-US" dirty="0"/>
              <a:t>Connecting with the DESSH community</a:t>
            </a:r>
          </a:p>
          <a:p>
            <a:r>
              <a:rPr lang="en-US" dirty="0"/>
              <a:t>Validation</a:t>
            </a:r>
          </a:p>
          <a:p>
            <a:r>
              <a:rPr lang="en-US" dirty="0"/>
              <a:t>Behaviors continued to escalate</a:t>
            </a:r>
          </a:p>
          <a:p>
            <a:r>
              <a:rPr lang="en-US" dirty="0"/>
              <a:t>Searching for the right supports</a:t>
            </a:r>
          </a:p>
          <a:p>
            <a:r>
              <a:rPr lang="en-US" dirty="0"/>
              <a:t>Hope</a:t>
            </a:r>
          </a:p>
          <a:p>
            <a:r>
              <a:rPr lang="en-US" dirty="0"/>
              <a:t>Reality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65DFA5-8E85-C317-E27F-6FE1BED87A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825" y="1952624"/>
            <a:ext cx="3409950" cy="424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20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32F6A-3A9D-02EF-97A2-295EC0E86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7" y="1115567"/>
            <a:ext cx="10523379" cy="1066915"/>
          </a:xfrm>
        </p:spPr>
        <p:txBody>
          <a:bodyPr anchor="t">
            <a:normAutofit/>
          </a:bodyPr>
          <a:lstStyle/>
          <a:p>
            <a:pPr algn="ctr"/>
            <a:r>
              <a:rPr lang="en-US" dirty="0"/>
              <a:t>The journey no one sees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AA2BE975-3F1D-07D7-72CE-7470E79E4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6871208"/>
              </p:ext>
            </p:extLst>
          </p:nvPr>
        </p:nvGraphicFramePr>
        <p:xfrm>
          <a:off x="1251677" y="2286001"/>
          <a:ext cx="10523379" cy="3593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47093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A3E57F-DE9A-45F6-BEF3-EF8EEA07E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 anchor="t">
            <a:normAutofit/>
          </a:bodyPr>
          <a:lstStyle/>
          <a:p>
            <a:pPr algn="ctr"/>
            <a:r>
              <a:rPr lang="en-US" dirty="0"/>
              <a:t>THE RIPPLE EFFECT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63518-1AD1-46A6-8222-B1B72EA70E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dirty="0"/>
              <a:t>Siblings-“Glass Child”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dirty="0"/>
              <a:t>Marriage &amp; adult relationships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dirty="0"/>
              <a:t>Friendships &amp; social isolation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dirty="0"/>
              <a:t>Career, employment &amp;</a:t>
            </a:r>
          </a:p>
          <a:p>
            <a:pPr marL="0" indent="0">
              <a:buNone/>
            </a:pPr>
            <a:r>
              <a:rPr lang="en-US" sz="2400" dirty="0"/>
              <a:t>       financial impact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dirty="0"/>
              <a:t>Caregiver burnout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99E66A-2019-69F7-E737-CBB3CAD8A8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80" r="388" b="1"/>
          <a:stretch>
            <a:fillRect/>
          </a:stretch>
        </p:blipFill>
        <p:spPr>
          <a:xfrm>
            <a:off x="6057900" y="2286000"/>
            <a:ext cx="5390496" cy="3619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9349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C5F83-42E9-D26D-5CCA-88FB789A9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148CF-305C-29C0-41BC-6038FBD02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4655346" cy="1400695"/>
          </a:xfrm>
        </p:spPr>
        <p:txBody>
          <a:bodyPr anchor="t">
            <a:normAutofit/>
          </a:bodyPr>
          <a:lstStyle/>
          <a:p>
            <a:pPr algn="ctr"/>
            <a:r>
              <a:rPr lang="en-US" sz="4700" dirty="0"/>
              <a:t>NAVIGATING </a:t>
            </a:r>
            <a:br>
              <a:rPr lang="en-US" sz="4700" dirty="0"/>
            </a:br>
            <a:r>
              <a:rPr lang="en-US" sz="4700" dirty="0"/>
              <a:t>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737A9-3A69-FF70-B15C-B8C9C64441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1694065"/>
            <a:ext cx="4800600" cy="5035919"/>
          </a:xfrm>
        </p:spPr>
        <p:txBody>
          <a:bodyPr>
            <a:normAutofit/>
          </a:bodyPr>
          <a:lstStyle/>
          <a:p>
            <a:r>
              <a:rPr lang="en-US" dirty="0"/>
              <a:t>Access to resources</a:t>
            </a:r>
          </a:p>
          <a:p>
            <a:r>
              <a:rPr lang="en-US" dirty="0"/>
              <a:t>Eligibility does not equal availability</a:t>
            </a:r>
          </a:p>
          <a:p>
            <a:r>
              <a:rPr lang="en-US" dirty="0"/>
              <a:t>Wait lists, funding &amp; service gaps</a:t>
            </a:r>
          </a:p>
          <a:p>
            <a:r>
              <a:rPr lang="en-US" dirty="0"/>
              <a:t>Navigating multiple agencies and systems</a:t>
            </a:r>
          </a:p>
          <a:p>
            <a:r>
              <a:rPr lang="en-US" dirty="0"/>
              <a:t>School systems-IEP’s, 504s &amp; appropriate placement</a:t>
            </a:r>
          </a:p>
          <a:p>
            <a:r>
              <a:rPr lang="en-US" dirty="0"/>
              <a:t>Crisis-driven vs. preventative support</a:t>
            </a:r>
          </a:p>
          <a:p>
            <a:r>
              <a:rPr lang="en-US" dirty="0"/>
              <a:t>Mental health, emergency departments &amp; inpatient psychiatric care</a:t>
            </a:r>
          </a:p>
          <a:p>
            <a:r>
              <a:rPr lang="en-US" dirty="0"/>
              <a:t>Crisis services &amp; law enforcement</a:t>
            </a:r>
          </a:p>
          <a:p>
            <a:r>
              <a:rPr lang="en-US" dirty="0"/>
              <a:t>Learning to advocate and speak up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0EEBFB-2628-4F63-5040-8B1693507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21"/>
          <a:stretch>
            <a:fillRect/>
          </a:stretch>
        </p:blipFill>
        <p:spPr>
          <a:xfrm>
            <a:off x="7178578" y="1694065"/>
            <a:ext cx="3584672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24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950" y="219456"/>
            <a:ext cx="10523538" cy="620877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HARDEST DECISION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EDF60C-B04A-5421-CF79-1B9BC94CDB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61" y="1091901"/>
            <a:ext cx="2714080" cy="35941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3FC825-3A29-06FE-5E10-88C4CAAB94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346" y="2888951"/>
            <a:ext cx="2602992" cy="34844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7901FD-8249-395C-0A3A-E13E2E0190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27" y="1010490"/>
            <a:ext cx="2324385" cy="3756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3E7F1C-77C6-4C05-6CBD-1F277C0B17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320" y="2888950"/>
            <a:ext cx="2281100" cy="348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80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E42DD-CA7C-0A84-EB3A-E868A0B8B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2E29B-1D11-208D-9C6F-1BC1B23DC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7" y="382385"/>
            <a:ext cx="10523379" cy="89777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HARDEST DECISION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8366C8-EBE7-D7F0-9CE9-C9FE81EE0E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25" y="1410007"/>
            <a:ext cx="6238875" cy="461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322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EB65E-46D8-3D4C-17F1-CFC6BC1E4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F5C6D-64A0-F87B-CB32-02B0A3C63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958" y="526210"/>
            <a:ext cx="4464908" cy="5817106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LESSONS </a:t>
            </a:r>
            <a:br>
              <a:rPr lang="en-US" sz="5400" dirty="0"/>
            </a:br>
            <a:r>
              <a:rPr lang="en-US" sz="5400" dirty="0"/>
              <a:t>LEARNED</a:t>
            </a:r>
            <a:br>
              <a:rPr lang="en-US" sz="5400" dirty="0"/>
            </a:b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E6BFB-6D94-A828-B7C6-03199E494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976" y="310896"/>
            <a:ext cx="5472023" cy="6032420"/>
          </a:xfrm>
        </p:spPr>
        <p:txBody>
          <a:bodyPr>
            <a:normAutofit/>
          </a:bodyPr>
          <a:lstStyle/>
          <a:p>
            <a:r>
              <a:rPr lang="en-US" sz="2400" dirty="0"/>
              <a:t>Trust your instincts</a:t>
            </a:r>
          </a:p>
          <a:p>
            <a:r>
              <a:rPr lang="en-US" sz="2400" dirty="0"/>
              <a:t>There is no shame in changing the plan</a:t>
            </a:r>
          </a:p>
          <a:p>
            <a:r>
              <a:rPr lang="en-US" sz="2400" dirty="0"/>
              <a:t>Safety and love can coexist</a:t>
            </a:r>
          </a:p>
          <a:p>
            <a:r>
              <a:rPr lang="en-US" sz="2400" dirty="0"/>
              <a:t>Grief and gratitude can coexist</a:t>
            </a:r>
          </a:p>
          <a:p>
            <a:r>
              <a:rPr lang="en-US" sz="2400" dirty="0"/>
              <a:t>Find the people who believe in you</a:t>
            </a:r>
          </a:p>
          <a:p>
            <a:r>
              <a:rPr lang="en-US" sz="2400" dirty="0"/>
              <a:t>Comparison is the thief of joy</a:t>
            </a:r>
          </a:p>
          <a:p>
            <a:endParaRPr lang="en-US" sz="2400" dirty="0"/>
          </a:p>
          <a:p>
            <a:pPr marL="0" indent="0" algn="ctr">
              <a:buNone/>
            </a:pPr>
            <a:r>
              <a:rPr lang="en-US" sz="2400" i="1" dirty="0"/>
              <a:t>Even the hardest seasons can </a:t>
            </a:r>
          </a:p>
          <a:p>
            <a:pPr marL="0" indent="0" algn="ctr">
              <a:buNone/>
            </a:pPr>
            <a:r>
              <a:rPr lang="en-US" sz="2400" i="1" dirty="0"/>
              <a:t>leave us with </a:t>
            </a:r>
          </a:p>
          <a:p>
            <a:pPr marL="0" indent="0" algn="ctr">
              <a:buNone/>
            </a:pPr>
            <a:r>
              <a:rPr lang="en-US" sz="2400" i="1" dirty="0"/>
              <a:t>something worth carrying forward</a:t>
            </a:r>
          </a:p>
        </p:txBody>
      </p:sp>
    </p:spTree>
    <p:extLst>
      <p:ext uri="{BB962C8B-B14F-4D97-AF65-F5344CB8AC3E}">
        <p14:creationId xmlns:p14="http://schemas.microsoft.com/office/powerpoint/2010/main" val="678241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FC66F70-156F-6929-EAA7-65AFF2FF4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477" y="1061049"/>
            <a:ext cx="6358152" cy="36662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16331D-527E-87E6-A3D1-D8095D5A2D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477" y="4856009"/>
            <a:ext cx="6358153" cy="1778000"/>
          </a:xfrm>
        </p:spPr>
        <p:txBody>
          <a:bodyPr/>
          <a:lstStyle/>
          <a:p>
            <a:r>
              <a:rPr lang="en-US" dirty="0"/>
              <a:t>ALWAYS EXIT </a:t>
            </a:r>
          </a:p>
          <a:p>
            <a:r>
              <a:rPr lang="en-US" dirty="0"/>
              <a:t>THROUGH</a:t>
            </a:r>
          </a:p>
          <a:p>
            <a:r>
              <a:rPr lang="en-US" dirty="0"/>
              <a:t>THE GIFT SHOP</a:t>
            </a:r>
          </a:p>
        </p:txBody>
      </p:sp>
      <p:pic>
        <p:nvPicPr>
          <p:cNvPr id="2" name="IMG_0003">
            <a:hlinkClick r:id="" action="ppaction://media"/>
            <a:extLst>
              <a:ext uri="{FF2B5EF4-FFF2-40B4-BE49-F238E27FC236}">
                <a16:creationId xmlns:a16="http://schemas.microsoft.com/office/drawing/2014/main" id="{CF246FAD-3669-72E1-85F7-2E1B864D54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19694" y="459260"/>
            <a:ext cx="6981243" cy="6174749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9B76764-2CC9-99BB-B95A-7DFFC756D2B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“Always exit through </a:t>
            </a:r>
          </a:p>
          <a:p>
            <a:r>
              <a:rPr lang="en-US" sz="4400" b="1" dirty="0"/>
              <a:t>the </a:t>
            </a:r>
          </a:p>
          <a:p>
            <a:r>
              <a:rPr lang="en-US" sz="4400" b="1" dirty="0"/>
              <a:t>gift shop”</a:t>
            </a:r>
          </a:p>
        </p:txBody>
      </p:sp>
    </p:spTree>
    <p:extLst>
      <p:ext uri="{BB962C8B-B14F-4D97-AF65-F5344CB8AC3E}">
        <p14:creationId xmlns:p14="http://schemas.microsoft.com/office/powerpoint/2010/main" val="257686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9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41EAD-730C-2F78-F164-9FBE2DBED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BBBF9-5B86-9F0B-D3A9-AE57EB34D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 anchor="t">
            <a:normAutofit/>
          </a:bodyPr>
          <a:lstStyle/>
          <a:p>
            <a:pPr algn="ctr"/>
            <a:r>
              <a:rPr lang="en-US" dirty="0"/>
              <a:t>THE GIFTS YOU CARRY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159823-4F73-7B94-A7A7-CC723F511D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876" y="2197513"/>
            <a:ext cx="4800600" cy="3540442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A0779-A134-5298-6092-44E8F8BDC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84464" y="2076449"/>
            <a:ext cx="3163932" cy="4399165"/>
          </a:xfrm>
        </p:spPr>
        <p:txBody>
          <a:bodyPr>
            <a:noAutofit/>
          </a:bodyPr>
          <a:lstStyle/>
          <a:p>
            <a:r>
              <a:rPr lang="en-US" sz="2400" dirty="0"/>
              <a:t>Perspective</a:t>
            </a:r>
          </a:p>
          <a:p>
            <a:r>
              <a:rPr lang="en-US" sz="2400" dirty="0"/>
              <a:t>Compassion</a:t>
            </a:r>
          </a:p>
          <a:p>
            <a:r>
              <a:rPr lang="en-US" sz="2400" dirty="0"/>
              <a:t>Advocacy</a:t>
            </a:r>
          </a:p>
          <a:p>
            <a:r>
              <a:rPr lang="en-US" sz="2400" dirty="0"/>
              <a:t>Community</a:t>
            </a:r>
          </a:p>
          <a:p>
            <a:r>
              <a:rPr lang="en-US" sz="2400" dirty="0"/>
              <a:t>Resiliency</a:t>
            </a:r>
          </a:p>
          <a:p>
            <a:r>
              <a:rPr lang="en-US" sz="2400" dirty="0"/>
              <a:t>Grace</a:t>
            </a:r>
          </a:p>
          <a:p>
            <a:r>
              <a:rPr lang="en-US" sz="2400" dirty="0"/>
              <a:t>Gratitude</a:t>
            </a:r>
          </a:p>
          <a:p>
            <a:r>
              <a:rPr lang="en-US" sz="2400" dirty="0"/>
              <a:t>Hope</a:t>
            </a:r>
          </a:p>
        </p:txBody>
      </p:sp>
    </p:spTree>
    <p:extLst>
      <p:ext uri="{BB962C8B-B14F-4D97-AF65-F5344CB8AC3E}">
        <p14:creationId xmlns:p14="http://schemas.microsoft.com/office/powerpoint/2010/main" val="3911923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71090-42A8-CF72-4516-BD8F31938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B4ED5-F0EE-39B8-90B0-E838C5904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958" y="526210"/>
            <a:ext cx="4464908" cy="5817106"/>
          </a:xfrm>
        </p:spPr>
        <p:txBody>
          <a:bodyPr>
            <a:normAutofit/>
          </a:bodyPr>
          <a:lstStyle/>
          <a:p>
            <a:pPr algn="ctr"/>
            <a:endParaRPr lang="en-US" sz="2800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9C796-90B8-4724-F9B1-3E8181A18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977" y="526210"/>
            <a:ext cx="4921464" cy="581710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i="1" dirty="0"/>
              <a:t>“Everything can be taken </a:t>
            </a:r>
          </a:p>
          <a:p>
            <a:pPr marL="0" indent="0" algn="ctr">
              <a:buNone/>
            </a:pPr>
            <a:r>
              <a:rPr lang="en-US" b="1" i="1" dirty="0"/>
              <a:t>from a man but one thing:</a:t>
            </a:r>
          </a:p>
          <a:p>
            <a:pPr marL="0" indent="0" algn="ctr">
              <a:buNone/>
            </a:pPr>
            <a:r>
              <a:rPr lang="en-US" b="1" i="1" dirty="0"/>
              <a:t>The last of the </a:t>
            </a:r>
          </a:p>
          <a:p>
            <a:pPr marL="0" indent="0" algn="ctr">
              <a:buNone/>
            </a:pPr>
            <a:r>
              <a:rPr lang="en-US" b="1" i="1" dirty="0"/>
              <a:t>human freedoms- </a:t>
            </a:r>
          </a:p>
          <a:p>
            <a:pPr marL="0" indent="0" algn="ctr">
              <a:buNone/>
            </a:pPr>
            <a:r>
              <a:rPr lang="en-US" b="1" i="1" dirty="0"/>
              <a:t>to choose one’s attitude </a:t>
            </a:r>
          </a:p>
          <a:p>
            <a:pPr marL="0" indent="0" algn="ctr">
              <a:buNone/>
            </a:pPr>
            <a:r>
              <a:rPr lang="en-US" b="1" i="1" dirty="0"/>
              <a:t>in any given set </a:t>
            </a:r>
          </a:p>
          <a:p>
            <a:pPr marL="0" indent="0" algn="ctr">
              <a:buNone/>
            </a:pPr>
            <a:r>
              <a:rPr lang="en-US" b="1" i="1" dirty="0"/>
              <a:t>of circumstances”</a:t>
            </a:r>
          </a:p>
          <a:p>
            <a:pPr marL="0" indent="0" algn="ctr">
              <a:buNone/>
            </a:pPr>
            <a:r>
              <a:rPr lang="en-US" b="1" i="1" dirty="0"/>
              <a:t>~Viktor Frankl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D5287B-E7ED-5EF4-5114-A7EB0B421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70" y="381000"/>
            <a:ext cx="4651284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48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25E4D-8AFF-E067-2B1F-B46861156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0504E1F-A101-1E41-657C-C7264E185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768" y="416664"/>
            <a:ext cx="7788938" cy="85435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ea typeface="Tahoma" panose="020B0604030504040204" pitchFamily="34" charset="0"/>
                <a:cs typeface="Arial" panose="020B0604020202020204" pitchFamily="34" charset="0"/>
              </a:rPr>
              <a:t>REFLECTION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911CEA17-E1C2-3E18-DBC7-2AAB9961F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24176" y="2066926"/>
            <a:ext cx="3390900" cy="4791074"/>
          </a:xfrm>
        </p:spPr>
        <p:txBody>
          <a:bodyPr>
            <a:normAutofit/>
          </a:bodyPr>
          <a:lstStyle/>
          <a:p>
            <a:pPr algn="ctr"/>
            <a:r>
              <a:rPr lang="en-US" sz="2000" i="1" dirty="0"/>
              <a:t>Special thanks to Dr. Shinawi and his medical team for their dedication to the DESSH community; to the families who have traveled from around the world and who continue to share, support and learn from one another; and for the opportunity to share a small part of Tim’s story and our family’s journey.</a:t>
            </a:r>
          </a:p>
          <a:p>
            <a:pPr algn="ctr"/>
            <a:endParaRPr lang="en-US" sz="2000" i="1" dirty="0"/>
          </a:p>
          <a:p>
            <a:pPr algn="ctr"/>
            <a:r>
              <a:rPr lang="en-US" sz="2000" dirty="0"/>
              <a:t>Questions, comments……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BECCC7-AF93-44EE-35BE-837C8D1261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/>
          <a:stretch>
            <a:fillRect/>
          </a:stretch>
        </p:blipFill>
        <p:spPr>
          <a:xfrm>
            <a:off x="7485618" y="1453895"/>
            <a:ext cx="3564412" cy="464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92361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Custom 91">
      <a:majorFont>
        <a:latin typeface="Bodoni MT"/>
        <a:ea typeface=""/>
        <a:cs typeface=""/>
      </a:majorFont>
      <a:minorFont>
        <a:latin typeface="Times New Roman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55916208_Getting to know your teacher_win32_SL_V2" id="{117468CD-FD74-421B-80C2-54C2E280903C}" vid="{F6B88795-ACAF-4739-9DA3-36C970FAD2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E6FC1B-E7F2-4923-93B6-708908C46D95}">
  <ds:schemaRefs>
    <ds:schemaRef ds:uri="http://purl.org/dc/terms/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230e9df3-be65-4c73-a93b-d1236ebd677e"/>
    <ds:schemaRef ds:uri="http://schemas.microsoft.com/sharepoint/v3"/>
    <ds:schemaRef ds:uri="71af3243-3dd4-4a8d-8c0d-dd76da1f02a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16FAD71-0176-4DDD-9BE6-FAF0155792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D03997-C755-4252-A52B-5F39EAC250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Getting to know your teacher</Template>
  <TotalTime>6218</TotalTime>
  <Words>511</Words>
  <Application>Microsoft Office PowerPoint</Application>
  <PresentationFormat>Widescreen</PresentationFormat>
  <Paragraphs>125</Paragraphs>
  <Slides>16</Slides>
  <Notes>16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Bodoni MT</vt:lpstr>
      <vt:lpstr>Calibri</vt:lpstr>
      <vt:lpstr>Gill Sans MT</vt:lpstr>
      <vt:lpstr>Tahoma</vt:lpstr>
      <vt:lpstr>Times New Roman</vt:lpstr>
      <vt:lpstr>Badge</vt:lpstr>
      <vt:lpstr>Always exit through the gift shop:  Lessons from raising  a child with dessh</vt:lpstr>
      <vt:lpstr>     About me</vt:lpstr>
      <vt:lpstr>Meet  tim!</vt:lpstr>
      <vt:lpstr>I thought I knew parenting! </vt:lpstr>
      <vt:lpstr>Getting Answers</vt:lpstr>
      <vt:lpstr>Life after diagnosis</vt:lpstr>
      <vt:lpstr>The journey no one sees</vt:lpstr>
      <vt:lpstr>THE RIPPLE EFFECT</vt:lpstr>
      <vt:lpstr>NAVIGATING  SYSTEMS</vt:lpstr>
      <vt:lpstr>THE HARDEST DECISION</vt:lpstr>
      <vt:lpstr>THE HARDEST DECISION</vt:lpstr>
      <vt:lpstr>LESSONS  LEARNED </vt:lpstr>
      <vt:lpstr>PowerPoint Presentation</vt:lpstr>
      <vt:lpstr>THE GIFTS YOU CARRY</vt:lpstr>
      <vt:lpstr>PowerPoint Presentation</vt:lpstr>
      <vt:lpstr>REFLECTION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Anders, Skyla R</dc:creator>
  <cp:lastModifiedBy>Anders, Skyla R</cp:lastModifiedBy>
  <cp:revision>4</cp:revision>
  <dcterms:created xsi:type="dcterms:W3CDTF">2026-08-14T12:45:02Z</dcterms:created>
  <dcterms:modified xsi:type="dcterms:W3CDTF">2026-09-15T15:51:23Z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